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1" r:id="rId2"/>
    <p:sldId id="352" r:id="rId3"/>
    <p:sldId id="353" r:id="rId4"/>
    <p:sldId id="354" r:id="rId5"/>
    <p:sldId id="355" r:id="rId6"/>
    <p:sldId id="356" r:id="rId7"/>
    <p:sldId id="269" r:id="rId8"/>
    <p:sldId id="33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DB0F"/>
    <a:srgbClr val="05F898"/>
    <a:srgbClr val="E98677"/>
    <a:srgbClr val="F43EFC"/>
    <a:srgbClr val="EDE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704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045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749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9270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2154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8380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0922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89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084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212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757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5329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582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86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0895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853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96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A2CBDF2-2EE5-42D0-BCEC-F3CE97233CBC}" type="datetimeFigureOut">
              <a:rPr lang="en-ZA" smtClean="0"/>
              <a:t>2024/04/24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46DB5-05F9-4815-837A-E090B1CFC2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3052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E2763484-34DC-26EF-788A-98CF509037BF}"/>
              </a:ext>
            </a:extLst>
          </p:cNvPr>
          <p:cNvSpPr/>
          <p:nvPr/>
        </p:nvSpPr>
        <p:spPr>
          <a:xfrm>
            <a:off x="504723" y="865569"/>
            <a:ext cx="915538" cy="915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C2296D-FAE4-89F8-B615-0DB96CFB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7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C5AB54A-6138-39E2-DFE1-380F1F28F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0" y="927344"/>
            <a:ext cx="727264" cy="8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2FDE3-9BBD-BCF7-EE3D-85C4064F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60" y="858478"/>
            <a:ext cx="4174541" cy="96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AU" altLang="zh-C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-class 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2 notebooks</a:t>
            </a:r>
            <a:endParaRPr kumimoji="0" lang="en-AU" altLang="zh-CN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请在课前准备好两个笔记本</a:t>
            </a:r>
            <a:endParaRPr kumimoji="0" lang="zh-CN" altLang="en-A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1C800C-5CA1-339E-5D4F-29C5E591843D}"/>
              </a:ext>
            </a:extLst>
          </p:cNvPr>
          <p:cNvSpPr txBox="1"/>
          <p:nvPr/>
        </p:nvSpPr>
        <p:spPr>
          <a:xfrm>
            <a:off x="598860" y="2093764"/>
            <a:ext cx="6746157" cy="365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zh-CN" altLang="en-US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练习本：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作用一：用于课堂内的练习。比如果老师要求发言之前，大家可以快速在练习本上写下个人的纲要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类似手卡的作用；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作用二：该本子还可以在课后做作业之用。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zh-CN" alt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笔记本：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作用是：记录课堂上的重点单词、商务情商对话知识点、重要语法及其他相关知识等。这个有利于同学们今后的长期参考之用。</a:t>
            </a: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4FDB973F-ED1B-8A9C-2B9E-B60F81F20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1216">
            <a:off x="7924016" y="1155944"/>
            <a:ext cx="3860800" cy="516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5">
            <a:extLst>
              <a:ext uri="{FF2B5EF4-FFF2-40B4-BE49-F238E27FC236}">
                <a16:creationId xmlns:a16="http://schemas.microsoft.com/office/drawing/2014/main" id="{74CBD30A-DDF7-E41A-0F4C-62E8DECB4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9600">
            <a:off x="7523527" y="1190607"/>
            <a:ext cx="3860800" cy="516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4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E2763484-34DC-26EF-788A-98CF509037BF}"/>
              </a:ext>
            </a:extLst>
          </p:cNvPr>
          <p:cNvSpPr/>
          <p:nvPr/>
        </p:nvSpPr>
        <p:spPr>
          <a:xfrm>
            <a:off x="504723" y="865569"/>
            <a:ext cx="915538" cy="915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C2296D-FAE4-89F8-B615-0DB96CFB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7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C5AB54A-6138-39E2-DFE1-380F1F28F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0" y="927344"/>
            <a:ext cx="727264" cy="8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2FDE3-9BBD-BCF7-EE3D-85C4064F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60" y="858478"/>
            <a:ext cx="5085046" cy="96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RealTeachers-class 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Re-occurring Words</a:t>
            </a:r>
            <a:endParaRPr kumimoji="0" lang="en-AU" altLang="zh-CN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zh-CN" alt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外教课堂高频重复词语及句子</a:t>
            </a:r>
            <a:endParaRPr kumimoji="0" lang="zh-CN" altLang="en-A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A4EAD57-81A3-B62B-ABB6-9A46E61B94F2}"/>
              </a:ext>
            </a:extLst>
          </p:cNvPr>
          <p:cNvSpPr txBox="1"/>
          <p:nvPr/>
        </p:nvSpPr>
        <p:spPr>
          <a:xfrm>
            <a:off x="595808" y="1991914"/>
            <a:ext cx="8667462" cy="1153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以下是</a:t>
            </a:r>
            <a:r>
              <a:rPr lang="en-AU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外教课堂中经常重复出现的日常用语，灵活掌握这些句子，可以缩短学员对纯外教课堂的适应周期，大大提高</a:t>
            </a:r>
            <a:r>
              <a:rPr lang="zh-CN" alt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学员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在外教课堂上的学习效率。</a:t>
            </a:r>
            <a:endParaRPr lang="en-AU" altLang="zh-CN" sz="1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zh-CN" altLang="en-US" sz="1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1C800C-5CA1-339E-5D4F-29C5E591843D}"/>
              </a:ext>
            </a:extLst>
          </p:cNvPr>
          <p:cNvSpPr txBox="1"/>
          <p:nvPr/>
        </p:nvSpPr>
        <p:spPr>
          <a:xfrm>
            <a:off x="595808" y="3035483"/>
            <a:ext cx="11122340" cy="2763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关于确认是否明白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solidFill>
                  <a:srgbClr val="FFFF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About confirming whether you understand 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 you understand / Does that make sense? / Do I make sense?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你明白吗。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Excuse me, I’m not sure what that means. / I don’t understand. 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对不起，我不确定这是什么意思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/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我不明白。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What is the definition of that word? / Can you explain that word? 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这个词的解释是什么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你能解释这个词吗。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Can you say that again, please?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你能再说一遍吗。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How do I say that word? 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我该怎么说 。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397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E2763484-34DC-26EF-788A-98CF509037BF}"/>
              </a:ext>
            </a:extLst>
          </p:cNvPr>
          <p:cNvSpPr/>
          <p:nvPr/>
        </p:nvSpPr>
        <p:spPr>
          <a:xfrm>
            <a:off x="504723" y="865569"/>
            <a:ext cx="915538" cy="915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C2296D-FAE4-89F8-B615-0DB96CFB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7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C5AB54A-6138-39E2-DFE1-380F1F28F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0" y="927344"/>
            <a:ext cx="727264" cy="8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2FDE3-9BBD-BCF7-EE3D-85C4064F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60" y="858478"/>
            <a:ext cx="5085046" cy="96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AU" altLang="zh-C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-class 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Re-occurring Words</a:t>
            </a:r>
            <a:endParaRPr kumimoji="0" lang="en-AU" altLang="zh-CN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zh-CN" alt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外教课堂高频重复词语及句子</a:t>
            </a:r>
            <a:endParaRPr kumimoji="0" lang="zh-CN" altLang="en-A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A4EAD57-81A3-B62B-ABB6-9A46E61B94F2}"/>
              </a:ext>
            </a:extLst>
          </p:cNvPr>
          <p:cNvSpPr txBox="1"/>
          <p:nvPr/>
        </p:nvSpPr>
        <p:spPr>
          <a:xfrm>
            <a:off x="595808" y="1991914"/>
            <a:ext cx="8667462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以下是</a:t>
            </a:r>
            <a:r>
              <a:rPr lang="en-AU" altLang="zh-CN" sz="16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外教课堂中经常重复出现的日常用语，灵活掌握这些句子，可以缩短学员对纯外教课堂的适应周期，大大提高</a:t>
            </a:r>
            <a:r>
              <a:rPr lang="zh-CN" alt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学员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在外教课堂上的学习效率。</a:t>
            </a:r>
          </a:p>
          <a:p>
            <a:pPr>
              <a:lnSpc>
                <a:spcPct val="150000"/>
              </a:lnSpc>
            </a:pPr>
            <a:endParaRPr kumimoji="1" lang="zh-CN" altLang="en-US" sz="1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1C800C-5CA1-339E-5D4F-29C5E591843D}"/>
              </a:ext>
            </a:extLst>
          </p:cNvPr>
          <p:cNvSpPr txBox="1"/>
          <p:nvPr/>
        </p:nvSpPr>
        <p:spPr>
          <a:xfrm>
            <a:off x="595808" y="3035483"/>
            <a:ext cx="10555262" cy="1971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altLang="zh-CN" b="1" dirty="0">
                <a:solidFill>
                  <a:srgbClr val="FFFF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1" dirty="0">
                <a:solidFill>
                  <a:srgbClr val="FFFF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关于引导学习及跟读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About guided learning and follow-up 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Can you read out that sentence? / Please read the sentence out. 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你能读出那句话吗 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请把句子读出来。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Repeat after me / Please repeat that.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请跟我读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在我后面重复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请重复一遍。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Please read out this sentence/ Can you read out that sentence?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请读出这句话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你能读出那句话吗。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Could you please say that again/ Could you please repeat yourself.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你能再说一遍吗？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请重复你自己。</a:t>
            </a:r>
          </a:p>
        </p:txBody>
      </p:sp>
    </p:spTree>
    <p:extLst>
      <p:ext uri="{BB962C8B-B14F-4D97-AF65-F5344CB8AC3E}">
        <p14:creationId xmlns:p14="http://schemas.microsoft.com/office/powerpoint/2010/main" val="165314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E2763484-34DC-26EF-788A-98CF509037BF}"/>
              </a:ext>
            </a:extLst>
          </p:cNvPr>
          <p:cNvSpPr/>
          <p:nvPr/>
        </p:nvSpPr>
        <p:spPr>
          <a:xfrm>
            <a:off x="504723" y="865569"/>
            <a:ext cx="915538" cy="915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C2296D-FAE4-89F8-B615-0DB96CFB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7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C5AB54A-6138-39E2-DFE1-380F1F28F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0" y="927344"/>
            <a:ext cx="727264" cy="8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2FDE3-9BBD-BCF7-EE3D-85C4064F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60" y="858478"/>
            <a:ext cx="5085046" cy="96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AU" altLang="zh-C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-class 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Re-occurring Words</a:t>
            </a:r>
            <a:endParaRPr kumimoji="0" lang="en-AU" altLang="zh-CN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zh-CN" alt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外教课堂高频重复词语及句子</a:t>
            </a:r>
            <a:endParaRPr kumimoji="0" lang="zh-CN" altLang="en-A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A4EAD57-81A3-B62B-ABB6-9A46E61B94F2}"/>
              </a:ext>
            </a:extLst>
          </p:cNvPr>
          <p:cNvSpPr txBox="1"/>
          <p:nvPr/>
        </p:nvSpPr>
        <p:spPr>
          <a:xfrm>
            <a:off x="595808" y="1991914"/>
            <a:ext cx="8667462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以下是</a:t>
            </a:r>
            <a:r>
              <a:rPr lang="en-AU" altLang="zh-CN" sz="16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外教课堂中经常重复出现的日常用语，灵活掌握这些句子，可以缩短学员对纯外教课堂的适应周期，大大提高</a:t>
            </a:r>
            <a:r>
              <a:rPr lang="zh-CN" alt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学员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在外教课堂上的学习效率。</a:t>
            </a:r>
          </a:p>
          <a:p>
            <a:pPr>
              <a:lnSpc>
                <a:spcPct val="150000"/>
              </a:lnSpc>
            </a:pPr>
            <a:endParaRPr kumimoji="1" lang="zh-CN" altLang="en-US" sz="1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1C800C-5CA1-339E-5D4F-29C5E591843D}"/>
              </a:ext>
            </a:extLst>
          </p:cNvPr>
          <p:cNvSpPr txBox="1"/>
          <p:nvPr/>
        </p:nvSpPr>
        <p:spPr>
          <a:xfrm>
            <a:off x="595808" y="3035483"/>
            <a:ext cx="9147569" cy="1971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关于夸奖与鼓励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AU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About praise and encouragement 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That is correct.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那是正确的 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This is a great improvement!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这是一个很大的进步。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Your English is very good.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你的英语很好。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Good job 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 Great work/ 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Very nice work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! / 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Excellent/ Fantastic/ Well done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做得好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非常棒！ </a:t>
            </a:r>
          </a:p>
        </p:txBody>
      </p:sp>
    </p:spTree>
    <p:extLst>
      <p:ext uri="{BB962C8B-B14F-4D97-AF65-F5344CB8AC3E}">
        <p14:creationId xmlns:p14="http://schemas.microsoft.com/office/powerpoint/2010/main" val="428446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E2763484-34DC-26EF-788A-98CF509037BF}"/>
              </a:ext>
            </a:extLst>
          </p:cNvPr>
          <p:cNvSpPr/>
          <p:nvPr/>
        </p:nvSpPr>
        <p:spPr>
          <a:xfrm>
            <a:off x="504723" y="865569"/>
            <a:ext cx="915538" cy="915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C2296D-FAE4-89F8-B615-0DB96CFB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7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C5AB54A-6138-39E2-DFE1-380F1F28F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0" y="927344"/>
            <a:ext cx="727264" cy="8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2FDE3-9BBD-BCF7-EE3D-85C4064F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60" y="858478"/>
            <a:ext cx="5085046" cy="96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AU" altLang="zh-C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-class 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Re-occurring Words</a:t>
            </a:r>
            <a:endParaRPr kumimoji="0" lang="en-AU" altLang="zh-CN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zh-CN" alt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外教课堂高频重复词语及句子</a:t>
            </a:r>
            <a:endParaRPr kumimoji="0" lang="zh-CN" altLang="en-A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A4EAD57-81A3-B62B-ABB6-9A46E61B94F2}"/>
              </a:ext>
            </a:extLst>
          </p:cNvPr>
          <p:cNvSpPr txBox="1"/>
          <p:nvPr/>
        </p:nvSpPr>
        <p:spPr>
          <a:xfrm>
            <a:off x="595808" y="1991914"/>
            <a:ext cx="8667462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以下是</a:t>
            </a:r>
            <a:r>
              <a:rPr lang="en-AU" altLang="zh-CN" sz="16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外教课堂中经常重复出现的日常用语，灵活掌握这些句子，可以缩短学员对纯外教课堂的适应周期，大大提高</a:t>
            </a:r>
            <a:r>
              <a:rPr lang="zh-CN" alt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学员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在外教课堂上的学习效率。</a:t>
            </a:r>
          </a:p>
          <a:p>
            <a:pPr>
              <a:lnSpc>
                <a:spcPct val="150000"/>
              </a:lnSpc>
            </a:pPr>
            <a:endParaRPr kumimoji="1" lang="zh-CN" altLang="en-US" sz="1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1C800C-5CA1-339E-5D4F-29C5E591843D}"/>
              </a:ext>
            </a:extLst>
          </p:cNvPr>
          <p:cNvSpPr txBox="1"/>
          <p:nvPr/>
        </p:nvSpPr>
        <p:spPr>
          <a:xfrm>
            <a:off x="595808" y="3035483"/>
            <a:ext cx="8680197" cy="2370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关于课堂指令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AU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About classroom instruction 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Write it in your notebook.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写在你的笔记本上。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Use the word in a sentence.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请用这个词造一个句子。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Please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pay attention / Listen carefully.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请注意听讲。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Let’s Recap.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让我们回顾一下刚才讲的内容。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Can you circle that for me? / Please make a circle of that.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请把那个（答案）圈起来。</a:t>
            </a:r>
          </a:p>
        </p:txBody>
      </p:sp>
    </p:spTree>
    <p:extLst>
      <p:ext uri="{BB962C8B-B14F-4D97-AF65-F5344CB8AC3E}">
        <p14:creationId xmlns:p14="http://schemas.microsoft.com/office/powerpoint/2010/main" val="190095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E2763484-34DC-26EF-788A-98CF509037BF}"/>
              </a:ext>
            </a:extLst>
          </p:cNvPr>
          <p:cNvSpPr/>
          <p:nvPr/>
        </p:nvSpPr>
        <p:spPr>
          <a:xfrm>
            <a:off x="504723" y="865569"/>
            <a:ext cx="915538" cy="915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C2296D-FAE4-89F8-B615-0DB96CFB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7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C5AB54A-6138-39E2-DFE1-380F1F28F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0" y="927344"/>
            <a:ext cx="727264" cy="8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2FDE3-9BBD-BCF7-EE3D-85C4064F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60" y="858478"/>
            <a:ext cx="5085046" cy="96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AU" altLang="zh-C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-class </a:t>
            </a:r>
            <a:r>
              <a:rPr kumimoji="0" lang="en-AU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DengXian" panose="02010600030101010101" pitchFamily="2" charset="-122"/>
                <a:cs typeface="Times New Roman" panose="02020603050405020304" pitchFamily="18" charset="0"/>
              </a:rPr>
              <a:t>Re-occurring Words</a:t>
            </a:r>
            <a:endParaRPr kumimoji="0" lang="en-AU" altLang="zh-CN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zh-CN" alt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外教课堂高频重复词语及句子</a:t>
            </a:r>
            <a:endParaRPr kumimoji="0" lang="zh-CN" altLang="en-A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A4EAD57-81A3-B62B-ABB6-9A46E61B94F2}"/>
              </a:ext>
            </a:extLst>
          </p:cNvPr>
          <p:cNvSpPr txBox="1"/>
          <p:nvPr/>
        </p:nvSpPr>
        <p:spPr>
          <a:xfrm>
            <a:off x="595808" y="1991914"/>
            <a:ext cx="8667462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以下是</a:t>
            </a:r>
            <a:r>
              <a:rPr lang="en-AU" altLang="zh-CN" sz="16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RealTeachers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外教课堂中经常重复出现的日常用语，灵活掌握这些句子，可以缩短学员对纯外教课堂的适应周期，大大提高</a:t>
            </a:r>
            <a:r>
              <a:rPr lang="zh-CN" alt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学员</a:t>
            </a:r>
            <a:r>
              <a:rPr lang="zh-CN" altLang="zh-CN" sz="1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在外教课堂上的学习效率。</a:t>
            </a:r>
          </a:p>
          <a:p>
            <a:pPr>
              <a:lnSpc>
                <a:spcPct val="150000"/>
              </a:lnSpc>
            </a:pPr>
            <a:endParaRPr kumimoji="1" lang="zh-CN" altLang="en-US" sz="1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1C800C-5CA1-339E-5D4F-29C5E591843D}"/>
              </a:ext>
            </a:extLst>
          </p:cNvPr>
          <p:cNvSpPr txBox="1"/>
          <p:nvPr/>
        </p:nvSpPr>
        <p:spPr>
          <a:xfrm>
            <a:off x="595808" y="3035483"/>
            <a:ext cx="8680197" cy="2370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关于课堂指令：</a:t>
            </a:r>
            <a:endParaRPr lang="zh-CN" altLang="zh-CN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Write it in your notebook.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写在你的笔记本上。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Use the word in a sentence.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请用这个词造一个句子。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Please</a:t>
            </a: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pay attention / Listen carefully.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请注意听讲。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Let’s Recap.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让我们回顾一下刚才讲的内容。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Can you circle that for me? / Please make a circle of that. </a:t>
            </a:r>
            <a:r>
              <a:rPr lang="zh-CN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请把那个（答案）圈起来。</a:t>
            </a:r>
          </a:p>
        </p:txBody>
      </p:sp>
    </p:spTree>
    <p:extLst>
      <p:ext uri="{BB962C8B-B14F-4D97-AF65-F5344CB8AC3E}">
        <p14:creationId xmlns:p14="http://schemas.microsoft.com/office/powerpoint/2010/main" val="236725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9DA4-521E-71D2-1727-B04A13D0E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023" y="1791872"/>
            <a:ext cx="10775852" cy="2969200"/>
          </a:xfrm>
        </p:spPr>
        <p:txBody>
          <a:bodyPr>
            <a:norm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Homework</a:t>
            </a:r>
            <a:endParaRPr lang="en-ZA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4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9DA4-521E-71D2-1727-B04A13D0E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43" y="1330478"/>
            <a:ext cx="10775852" cy="2969200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Century Gothic" panose="020B0502020202020204" pitchFamily="34" charset="0"/>
              </a:rPr>
              <a:t>Blank page</a:t>
            </a:r>
            <a:br>
              <a:rPr lang="en-US" sz="5400" dirty="0">
                <a:latin typeface="Century Gothic" panose="020B0502020202020204" pitchFamily="34" charset="0"/>
              </a:rPr>
            </a:br>
            <a:r>
              <a:rPr lang="en-US" sz="2800" dirty="0">
                <a:latin typeface="Century Gothic" panose="020B0502020202020204" pitchFamily="34" charset="0"/>
              </a:rPr>
              <a:t>- </a:t>
            </a:r>
            <a:r>
              <a:rPr lang="en-US" sz="1800" dirty="0">
                <a:latin typeface="Century Gothic" panose="020B0502020202020204" pitchFamily="34" charset="0"/>
              </a:rPr>
              <a:t>For Teachers to assign their homework</a:t>
            </a:r>
            <a:endParaRPr lang="en-ZA" sz="5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9BB159-DAAD-AF79-EB1F-517E23BBAA45}"/>
              </a:ext>
            </a:extLst>
          </p:cNvPr>
          <p:cNvSpPr txBox="1"/>
          <p:nvPr/>
        </p:nvSpPr>
        <p:spPr>
          <a:xfrm>
            <a:off x="7788230" y="5288756"/>
            <a:ext cx="37994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Four suggested assignments for teachers:</a:t>
            </a:r>
            <a:endParaRPr lang="en-AU" sz="1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en-AU" sz="1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AU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1. </a:t>
            </a:r>
            <a:r>
              <a:rPr lang="en-US" altLang="zh-CN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Vocabulary</a:t>
            </a:r>
            <a:r>
              <a:rPr lang="zh-CN" altLang="en-US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：</a:t>
            </a:r>
            <a:endParaRPr lang="en-AU" altLang="zh-CN" sz="1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AU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2. </a:t>
            </a:r>
            <a:r>
              <a:rPr lang="en-US" altLang="zh-CN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Reciting</a:t>
            </a:r>
            <a:r>
              <a:rPr lang="zh-CN" altLang="en-US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：</a:t>
            </a:r>
            <a:endParaRPr lang="en-AU" altLang="zh-CN" sz="1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AU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3. </a:t>
            </a:r>
            <a:r>
              <a:rPr lang="en-US" altLang="zh-CN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Recording </a:t>
            </a:r>
            <a:r>
              <a:rPr lang="en-AU" altLang="zh-CN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your</a:t>
            </a:r>
            <a:r>
              <a:rPr lang="zh-CN" altLang="en-US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AU" altLang="zh-CN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Voice:</a:t>
            </a:r>
          </a:p>
          <a:p>
            <a:r>
              <a:rPr lang="en-AU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4. Writing:</a:t>
            </a:r>
          </a:p>
        </p:txBody>
      </p:sp>
    </p:spTree>
    <p:extLst>
      <p:ext uri="{BB962C8B-B14F-4D97-AF65-F5344CB8AC3E}">
        <p14:creationId xmlns:p14="http://schemas.microsoft.com/office/powerpoint/2010/main" val="1017719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2699</TotalTime>
  <Words>864</Words>
  <Application>Microsoft Macintosh PowerPoint</Application>
  <PresentationFormat>宽屏</PresentationFormat>
  <Paragraphs>60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Homework</vt:lpstr>
      <vt:lpstr>Blank page - For Teachers to assign their 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Shirley!</dc:title>
  <dc:creator>Carin Smit</dc:creator>
  <cp:lastModifiedBy>RealTeachers</cp:lastModifiedBy>
  <cp:revision>44</cp:revision>
  <dcterms:created xsi:type="dcterms:W3CDTF">2023-10-31T08:07:20Z</dcterms:created>
  <dcterms:modified xsi:type="dcterms:W3CDTF">2024-04-24T04:24:22Z</dcterms:modified>
</cp:coreProperties>
</file>