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51" r:id="rId2"/>
    <p:sldId id="352" r:id="rId3"/>
    <p:sldId id="353" r:id="rId4"/>
    <p:sldId id="354" r:id="rId5"/>
    <p:sldId id="355" r:id="rId6"/>
    <p:sldId id="356" r:id="rId7"/>
    <p:sldId id="269" r:id="rId8"/>
    <p:sldId id="338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0DB0F"/>
    <a:srgbClr val="05F898"/>
    <a:srgbClr val="E98677"/>
    <a:srgbClr val="F43EFC"/>
    <a:srgbClr val="EDEB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7" autoAdjust="0"/>
    <p:restoredTop sz="94660"/>
  </p:normalViewPr>
  <p:slideViewPr>
    <p:cSldViewPr snapToGrid="0">
      <p:cViewPr varScale="1">
        <p:scale>
          <a:sx n="128" d="100"/>
          <a:sy n="128" d="100"/>
        </p:scale>
        <p:origin x="51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CBDF2-2EE5-42D0-BCEC-F3CE97233CBC}" type="datetimeFigureOut">
              <a:rPr lang="en-ZA" smtClean="0"/>
              <a:t>2024/04/24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46DB5-05F9-4815-837A-E090B1CFC26A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1570415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CBDF2-2EE5-42D0-BCEC-F3CE97233CBC}" type="datetimeFigureOut">
              <a:rPr lang="en-ZA" smtClean="0"/>
              <a:t>2024/04/24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46DB5-05F9-4815-837A-E090B1CFC26A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9204598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CBDF2-2EE5-42D0-BCEC-F3CE97233CBC}" type="datetimeFigureOut">
              <a:rPr lang="en-ZA" smtClean="0"/>
              <a:t>2024/04/24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46DB5-05F9-4815-837A-E090B1CFC26A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7074961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CBDF2-2EE5-42D0-BCEC-F3CE97233CBC}" type="datetimeFigureOut">
              <a:rPr lang="en-ZA" smtClean="0"/>
              <a:t>2024/04/24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46DB5-05F9-4815-837A-E090B1CFC26A}" type="slidenum">
              <a:rPr lang="en-ZA" smtClean="0"/>
              <a:t>‹#›</a:t>
            </a:fld>
            <a:endParaRPr lang="en-ZA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392706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CBDF2-2EE5-42D0-BCEC-F3CE97233CBC}" type="datetimeFigureOut">
              <a:rPr lang="en-ZA" smtClean="0"/>
              <a:t>2024/04/24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46DB5-05F9-4815-837A-E090B1CFC26A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8221549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CBDF2-2EE5-42D0-BCEC-F3CE97233CBC}" type="datetimeFigureOut">
              <a:rPr lang="en-ZA" smtClean="0"/>
              <a:t>2024/04/24</a:t>
            </a:fld>
            <a:endParaRPr lang="en-ZA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46DB5-05F9-4815-837A-E090B1CFC26A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6683803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CBDF2-2EE5-42D0-BCEC-F3CE97233CBC}" type="datetimeFigureOut">
              <a:rPr lang="en-ZA" smtClean="0"/>
              <a:t>2024/04/24</a:t>
            </a:fld>
            <a:endParaRPr lang="en-ZA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46DB5-05F9-4815-837A-E090B1CFC26A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2309227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CBDF2-2EE5-42D0-BCEC-F3CE97233CBC}" type="datetimeFigureOut">
              <a:rPr lang="en-ZA" smtClean="0"/>
              <a:t>2024/04/24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46DB5-05F9-4815-837A-E090B1CFC26A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36189977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CBDF2-2EE5-42D0-BCEC-F3CE97233CBC}" type="datetimeFigureOut">
              <a:rPr lang="en-ZA" smtClean="0"/>
              <a:t>2024/04/24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46DB5-05F9-4815-837A-E090B1CFC26A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3608487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CBDF2-2EE5-42D0-BCEC-F3CE97233CBC}" type="datetimeFigureOut">
              <a:rPr lang="en-ZA" smtClean="0"/>
              <a:t>2024/04/24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46DB5-05F9-4815-837A-E090B1CFC26A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1221233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CBDF2-2EE5-42D0-BCEC-F3CE97233CBC}" type="datetimeFigureOut">
              <a:rPr lang="en-ZA" smtClean="0"/>
              <a:t>2024/04/24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46DB5-05F9-4815-837A-E090B1CFC26A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8675701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CBDF2-2EE5-42D0-BCEC-F3CE97233CBC}" type="datetimeFigureOut">
              <a:rPr lang="en-ZA" smtClean="0"/>
              <a:t>2024/04/24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46DB5-05F9-4815-837A-E090B1CFC26A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5532945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CBDF2-2EE5-42D0-BCEC-F3CE97233CBC}" type="datetimeFigureOut">
              <a:rPr lang="en-ZA" smtClean="0"/>
              <a:t>2024/04/24</a:t>
            </a:fld>
            <a:endParaRPr lang="e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46DB5-05F9-4815-837A-E090B1CFC26A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1958201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CBDF2-2EE5-42D0-BCEC-F3CE97233CBC}" type="datetimeFigureOut">
              <a:rPr lang="en-ZA" smtClean="0"/>
              <a:t>2024/04/24</a:t>
            </a:fld>
            <a:endParaRPr lang="en-ZA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46DB5-05F9-4815-837A-E090B1CFC26A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3618685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CBDF2-2EE5-42D0-BCEC-F3CE97233CBC}" type="datetimeFigureOut">
              <a:rPr lang="en-ZA" smtClean="0"/>
              <a:t>2024/04/24</a:t>
            </a:fld>
            <a:endParaRPr lang="en-ZA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46DB5-05F9-4815-837A-E090B1CFC26A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7089576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CBDF2-2EE5-42D0-BCEC-F3CE97233CBC}" type="datetimeFigureOut">
              <a:rPr lang="en-ZA" smtClean="0"/>
              <a:t>2024/04/24</a:t>
            </a:fld>
            <a:endParaRPr lang="en-ZA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46DB5-05F9-4815-837A-E090B1CFC26A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0885303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CBDF2-2EE5-42D0-BCEC-F3CE97233CBC}" type="datetimeFigureOut">
              <a:rPr lang="en-ZA" smtClean="0"/>
              <a:t>2024/04/24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46DB5-05F9-4815-837A-E090B1CFC26A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589643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FA2CBDF2-2EE5-42D0-BCEC-F3CE97233CBC}" type="datetimeFigureOut">
              <a:rPr lang="en-ZA" smtClean="0"/>
              <a:t>2024/04/24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646DB5-05F9-4815-837A-E090B1CFC26A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26305215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椭圆 5">
            <a:extLst>
              <a:ext uri="{FF2B5EF4-FFF2-40B4-BE49-F238E27FC236}">
                <a16:creationId xmlns:a16="http://schemas.microsoft.com/office/drawing/2014/main" id="{E2763484-34DC-26EF-788A-98CF509037BF}"/>
              </a:ext>
            </a:extLst>
          </p:cNvPr>
          <p:cNvSpPr/>
          <p:nvPr/>
        </p:nvSpPr>
        <p:spPr>
          <a:xfrm>
            <a:off x="504723" y="865569"/>
            <a:ext cx="915538" cy="91553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22C2296D-FAE4-89F8-B615-0DB96CFB12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98744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pic>
        <p:nvPicPr>
          <p:cNvPr id="1025" name="Picture 1">
            <a:extLst>
              <a:ext uri="{FF2B5EF4-FFF2-40B4-BE49-F238E27FC236}">
                <a16:creationId xmlns:a16="http://schemas.microsoft.com/office/drawing/2014/main" id="{FC5AB54A-6138-39E2-DFE1-380F1F28FA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860" y="927344"/>
            <a:ext cx="727264" cy="8288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>
            <a:extLst>
              <a:ext uri="{FF2B5EF4-FFF2-40B4-BE49-F238E27FC236}">
                <a16:creationId xmlns:a16="http://schemas.microsoft.com/office/drawing/2014/main" id="{A2E2FDE3-9BBD-BCF7-EE3D-85C4064FFB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42060" y="858478"/>
            <a:ext cx="4174541" cy="9666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en-AU" altLang="zh-CN" sz="2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DengXian" panose="02010600030101010101" pitchFamily="2" charset="-122"/>
                <a:cs typeface="Times New Roman" panose="02020603050405020304" pitchFamily="18" charset="0"/>
              </a:rPr>
              <a:t>RealTeachers</a:t>
            </a:r>
            <a:r>
              <a:rPr kumimoji="0" lang="en-AU" altLang="zh-CN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DengXian" panose="02010600030101010101" pitchFamily="2" charset="-122"/>
                <a:cs typeface="Times New Roman" panose="02020603050405020304" pitchFamily="18" charset="0"/>
              </a:rPr>
              <a:t>-class </a:t>
            </a:r>
            <a:r>
              <a:rPr kumimoji="0" lang="en-AU" altLang="zh-CN" sz="2000" b="1" i="0" u="none" strike="noStrike" cap="none" normalizeH="0" baseline="0" dirty="0">
                <a:ln>
                  <a:noFill/>
                </a:ln>
                <a:solidFill>
                  <a:srgbClr val="FFFF00"/>
                </a:solidFill>
                <a:effectLst/>
                <a:latin typeface="+mn-lt"/>
                <a:ea typeface="DengXian" panose="02010600030101010101" pitchFamily="2" charset="-122"/>
                <a:cs typeface="Times New Roman" panose="02020603050405020304" pitchFamily="18" charset="0"/>
              </a:rPr>
              <a:t>2 notebooks</a:t>
            </a:r>
            <a:endParaRPr kumimoji="0" lang="en-AU" altLang="zh-CN" sz="2000" b="1" i="0" u="none" strike="noStrike" cap="none" normalizeH="0" baseline="0" dirty="0">
              <a:ln>
                <a:noFill/>
              </a:ln>
              <a:solidFill>
                <a:srgbClr val="FFFF00"/>
              </a:solidFill>
              <a:effectLst/>
              <a:latin typeface="+mn-lt"/>
            </a:endParaRPr>
          </a:p>
          <a:p>
            <a:pPr marL="0" marR="0" lvl="0" indent="0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zh-CN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请在课前准备好两个笔记本</a:t>
            </a:r>
            <a:endParaRPr kumimoji="0" lang="zh-CN" altLang="en-AU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CB1C800C-5CA1-339E-5D4F-29C5E591843D}"/>
              </a:ext>
            </a:extLst>
          </p:cNvPr>
          <p:cNvSpPr txBox="1"/>
          <p:nvPr/>
        </p:nvSpPr>
        <p:spPr>
          <a:xfrm>
            <a:off x="598860" y="2093764"/>
            <a:ext cx="6746157" cy="36589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endParaRPr lang="zh-CN" altLang="en-US" sz="1800" dirty="0">
              <a:solidFill>
                <a:srgbClr val="FFFF00"/>
              </a:solidFill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285750" lvl="0" indent="-285750">
              <a:lnSpc>
                <a:spcPct val="107000"/>
              </a:lnSpc>
              <a:spcAft>
                <a:spcPts val="800"/>
              </a:spcAft>
              <a:buFont typeface="Wingdings" pitchFamily="2" charset="2"/>
              <a:buChar char="Ø"/>
              <a:tabLst>
                <a:tab pos="457200" algn="l"/>
              </a:tabLst>
            </a:pPr>
            <a:r>
              <a:rPr lang="zh-CN" altLang="en-US" sz="1800" b="1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练习本：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zh-CN" altLang="en-US" sz="18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作用一：用于课堂内的练习。比如果老师要求发言之前，大家可以快速在练习本上写下个人的纲要</a:t>
            </a:r>
            <a:r>
              <a:rPr lang="en-US" altLang="zh-CN" sz="18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——</a:t>
            </a:r>
            <a:r>
              <a:rPr lang="zh-CN" altLang="en-US" sz="18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类似手卡的作用；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zh-CN" altLang="en-US" sz="18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作用二：该本子还可以在课后做作业之用。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endParaRPr lang="zh-CN" altLang="en-US" sz="18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285750" lvl="0" indent="-285750">
              <a:lnSpc>
                <a:spcPct val="107000"/>
              </a:lnSpc>
              <a:spcAft>
                <a:spcPts val="800"/>
              </a:spcAft>
              <a:buFont typeface="Wingdings" pitchFamily="2" charset="2"/>
              <a:buChar char="Ø"/>
              <a:tabLst>
                <a:tab pos="457200" algn="l"/>
              </a:tabLst>
            </a:pPr>
            <a:r>
              <a:rPr lang="zh-CN" altLang="en-US" sz="1800" b="1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笔记本：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zh-CN" altLang="en-US" sz="18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作用是：记录课堂上的重点单词、商务情商对话知识点、重要语法及其他相关知识等。这个有利于同学们今后的长期参考之用。</a:t>
            </a:r>
          </a:p>
        </p:txBody>
      </p:sp>
      <p:pic>
        <p:nvPicPr>
          <p:cNvPr id="1029" name="Picture 5">
            <a:extLst>
              <a:ext uri="{FF2B5EF4-FFF2-40B4-BE49-F238E27FC236}">
                <a16:creationId xmlns:a16="http://schemas.microsoft.com/office/drawing/2014/main" id="{4FDB973F-ED1B-8A9C-2B9E-B60F81F209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21216">
            <a:off x="7924016" y="1155944"/>
            <a:ext cx="3860800" cy="5168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5">
            <a:extLst>
              <a:ext uri="{FF2B5EF4-FFF2-40B4-BE49-F238E27FC236}">
                <a16:creationId xmlns:a16="http://schemas.microsoft.com/office/drawing/2014/main" id="{74CBD30A-DDF7-E41A-0F4C-62E8DECB41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629600">
            <a:off x="7523527" y="1190607"/>
            <a:ext cx="3860800" cy="5168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63478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椭圆 5">
            <a:extLst>
              <a:ext uri="{FF2B5EF4-FFF2-40B4-BE49-F238E27FC236}">
                <a16:creationId xmlns:a16="http://schemas.microsoft.com/office/drawing/2014/main" id="{E2763484-34DC-26EF-788A-98CF509037BF}"/>
              </a:ext>
            </a:extLst>
          </p:cNvPr>
          <p:cNvSpPr/>
          <p:nvPr/>
        </p:nvSpPr>
        <p:spPr>
          <a:xfrm>
            <a:off x="504723" y="865569"/>
            <a:ext cx="915538" cy="91553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22C2296D-FAE4-89F8-B615-0DB96CFB12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98744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pic>
        <p:nvPicPr>
          <p:cNvPr id="1025" name="Picture 1">
            <a:extLst>
              <a:ext uri="{FF2B5EF4-FFF2-40B4-BE49-F238E27FC236}">
                <a16:creationId xmlns:a16="http://schemas.microsoft.com/office/drawing/2014/main" id="{FC5AB54A-6138-39E2-DFE1-380F1F28FA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860" y="927344"/>
            <a:ext cx="727264" cy="8288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>
            <a:extLst>
              <a:ext uri="{FF2B5EF4-FFF2-40B4-BE49-F238E27FC236}">
                <a16:creationId xmlns:a16="http://schemas.microsoft.com/office/drawing/2014/main" id="{A2E2FDE3-9BBD-BCF7-EE3D-85C4064FFB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42060" y="858478"/>
            <a:ext cx="5085046" cy="9666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en-AU" altLang="zh-CN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DengXian" panose="02010600030101010101" pitchFamily="2" charset="-122"/>
                <a:cs typeface="Times New Roman" panose="02020603050405020304" pitchFamily="18" charset="0"/>
              </a:rPr>
              <a:t>RealTeachers-class </a:t>
            </a:r>
            <a:r>
              <a:rPr kumimoji="0" lang="en-AU" altLang="zh-CN" sz="2000" b="1" i="0" u="none" strike="noStrike" cap="none" normalizeH="0" baseline="0" dirty="0">
                <a:ln>
                  <a:noFill/>
                </a:ln>
                <a:solidFill>
                  <a:srgbClr val="FFFF00"/>
                </a:solidFill>
                <a:effectLst/>
                <a:latin typeface="+mn-lt"/>
                <a:ea typeface="DengXian" panose="02010600030101010101" pitchFamily="2" charset="-122"/>
                <a:cs typeface="Times New Roman" panose="02020603050405020304" pitchFamily="18" charset="0"/>
              </a:rPr>
              <a:t>Re-occurring Words</a:t>
            </a:r>
            <a:endParaRPr kumimoji="0" lang="en-AU" altLang="zh-CN" sz="2000" b="1" i="0" u="none" strike="noStrike" cap="none" normalizeH="0" baseline="0" dirty="0">
              <a:ln>
                <a:noFill/>
              </a:ln>
              <a:solidFill>
                <a:srgbClr val="FFFF00"/>
              </a:solidFill>
              <a:effectLst/>
              <a:latin typeface="+mn-lt"/>
            </a:endParaRPr>
          </a:p>
          <a:p>
            <a:pPr marL="0" marR="0" lvl="0" indent="0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zh-CN" altLang="en-AU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外教课堂高频重复词语及句子</a:t>
            </a:r>
            <a:endParaRPr kumimoji="0" lang="zh-CN" altLang="en-AU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FA4EAD57-81A3-B62B-ABB6-9A46E61B94F2}"/>
              </a:ext>
            </a:extLst>
          </p:cNvPr>
          <p:cNvSpPr txBox="1"/>
          <p:nvPr/>
        </p:nvSpPr>
        <p:spPr>
          <a:xfrm>
            <a:off x="595808" y="1991914"/>
            <a:ext cx="8667462" cy="11535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sz="16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以下是</a:t>
            </a:r>
            <a:r>
              <a:rPr lang="en-AU" altLang="zh-CN" sz="16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RealTeachers</a:t>
            </a:r>
            <a:r>
              <a:rPr lang="zh-CN" altLang="zh-CN" sz="16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外教课堂中经常重复出现的日常用语，灵活掌握这些句子，可以缩短学员对纯外教课堂的适应周期，大大提高</a:t>
            </a:r>
            <a:r>
              <a:rPr lang="zh-CN" altLang="en-US" sz="1600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学员</a:t>
            </a:r>
            <a:r>
              <a:rPr lang="zh-CN" altLang="zh-CN" sz="16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在外教课堂上的学习效率。</a:t>
            </a:r>
            <a:endParaRPr lang="en-AU" altLang="zh-CN" sz="16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endParaRPr kumimoji="1" lang="zh-CN" altLang="en-US" sz="1600" dirty="0"/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CB1C800C-5CA1-339E-5D4F-29C5E591843D}"/>
              </a:ext>
            </a:extLst>
          </p:cNvPr>
          <p:cNvSpPr txBox="1"/>
          <p:nvPr/>
        </p:nvSpPr>
        <p:spPr>
          <a:xfrm>
            <a:off x="595808" y="3035483"/>
            <a:ext cx="11122340" cy="27630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lnSpc>
                <a:spcPct val="1070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en-US" altLang="zh-CN" sz="1800" b="1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1</a:t>
            </a:r>
            <a:r>
              <a:rPr lang="zh-CN" altLang="en-US" sz="1800" b="1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、</a:t>
            </a:r>
            <a:r>
              <a:rPr lang="zh-CN" altLang="zh-CN" sz="1800" b="1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关于确认是否明白</a:t>
            </a:r>
            <a:r>
              <a:rPr lang="zh-CN" altLang="en-US" sz="1800" b="1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（</a:t>
            </a:r>
            <a:r>
              <a:rPr lang="en-US" altLang="zh-CN" b="1" dirty="0">
                <a:solidFill>
                  <a:srgbClr val="FFFF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About confirming whether you understand </a:t>
            </a:r>
            <a:r>
              <a:rPr lang="zh-CN" altLang="en-US" sz="1800" b="1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）</a:t>
            </a:r>
            <a:r>
              <a:rPr lang="zh-CN" altLang="zh-CN" sz="1800" b="1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：</a:t>
            </a:r>
            <a:endParaRPr lang="zh-CN" altLang="zh-CN" sz="1800" dirty="0">
              <a:solidFill>
                <a:srgbClr val="FFFF00"/>
              </a:solidFill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AU" altLang="zh-CN" sz="18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Do you understand / Does that make sense? / Do I make sense? </a:t>
            </a:r>
            <a:r>
              <a:rPr lang="zh-CN" altLang="zh-CN" sz="18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你明白吗。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AU" altLang="zh-CN" sz="18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Excuse me, I’m not sure what that means. / I don’t understand.  </a:t>
            </a:r>
            <a:r>
              <a:rPr lang="zh-CN" altLang="zh-CN" sz="18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对不起，我不确定这是什么意思</a:t>
            </a:r>
            <a:r>
              <a:rPr lang="en-AU" altLang="zh-CN" sz="18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 / </a:t>
            </a:r>
            <a:r>
              <a:rPr lang="zh-CN" altLang="zh-CN" sz="18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我不明白。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AU" altLang="zh-CN" sz="18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What is the definition of that word? / Can you explain that word?  </a:t>
            </a:r>
            <a:r>
              <a:rPr lang="zh-CN" altLang="zh-CN" sz="18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这个词的解释是什么</a:t>
            </a:r>
            <a:r>
              <a:rPr lang="en-AU" altLang="zh-CN" sz="18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/</a:t>
            </a:r>
            <a:r>
              <a:rPr lang="zh-CN" altLang="zh-CN" sz="18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你能解释这个词吗。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AU" altLang="zh-CN" sz="18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Can you say that again, please? </a:t>
            </a:r>
            <a:r>
              <a:rPr lang="zh-CN" altLang="zh-CN" sz="18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你能再说一遍吗。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AU" altLang="zh-CN" sz="18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How do I say that word?  </a:t>
            </a:r>
            <a:r>
              <a:rPr lang="zh-CN" altLang="zh-CN" sz="18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我该怎么说 。</a:t>
            </a:r>
          </a:p>
          <a:p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7639795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椭圆 5">
            <a:extLst>
              <a:ext uri="{FF2B5EF4-FFF2-40B4-BE49-F238E27FC236}">
                <a16:creationId xmlns:a16="http://schemas.microsoft.com/office/drawing/2014/main" id="{E2763484-34DC-26EF-788A-98CF509037BF}"/>
              </a:ext>
            </a:extLst>
          </p:cNvPr>
          <p:cNvSpPr/>
          <p:nvPr/>
        </p:nvSpPr>
        <p:spPr>
          <a:xfrm>
            <a:off x="504723" y="865569"/>
            <a:ext cx="915538" cy="91553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22C2296D-FAE4-89F8-B615-0DB96CFB12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98744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pic>
        <p:nvPicPr>
          <p:cNvPr id="1025" name="Picture 1">
            <a:extLst>
              <a:ext uri="{FF2B5EF4-FFF2-40B4-BE49-F238E27FC236}">
                <a16:creationId xmlns:a16="http://schemas.microsoft.com/office/drawing/2014/main" id="{FC5AB54A-6138-39E2-DFE1-380F1F28FA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860" y="927344"/>
            <a:ext cx="727264" cy="8288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>
            <a:extLst>
              <a:ext uri="{FF2B5EF4-FFF2-40B4-BE49-F238E27FC236}">
                <a16:creationId xmlns:a16="http://schemas.microsoft.com/office/drawing/2014/main" id="{A2E2FDE3-9BBD-BCF7-EE3D-85C4064FFB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42060" y="858478"/>
            <a:ext cx="5085046" cy="9666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en-AU" altLang="zh-CN" sz="2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DengXian" panose="02010600030101010101" pitchFamily="2" charset="-122"/>
                <a:cs typeface="Times New Roman" panose="02020603050405020304" pitchFamily="18" charset="0"/>
              </a:rPr>
              <a:t>RealTeachers</a:t>
            </a:r>
            <a:r>
              <a:rPr kumimoji="0" lang="en-AU" altLang="zh-CN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DengXian" panose="02010600030101010101" pitchFamily="2" charset="-122"/>
                <a:cs typeface="Times New Roman" panose="02020603050405020304" pitchFamily="18" charset="0"/>
              </a:rPr>
              <a:t>-class </a:t>
            </a:r>
            <a:r>
              <a:rPr kumimoji="0" lang="en-AU" altLang="zh-CN" sz="2000" b="1" i="0" u="none" strike="noStrike" cap="none" normalizeH="0" baseline="0" dirty="0">
                <a:ln>
                  <a:noFill/>
                </a:ln>
                <a:solidFill>
                  <a:srgbClr val="FFFF00"/>
                </a:solidFill>
                <a:effectLst/>
                <a:latin typeface="+mn-lt"/>
                <a:ea typeface="DengXian" panose="02010600030101010101" pitchFamily="2" charset="-122"/>
                <a:cs typeface="Times New Roman" panose="02020603050405020304" pitchFamily="18" charset="0"/>
              </a:rPr>
              <a:t>Re-occurring Words</a:t>
            </a:r>
            <a:endParaRPr kumimoji="0" lang="en-AU" altLang="zh-CN" sz="2000" b="1" i="0" u="none" strike="noStrike" cap="none" normalizeH="0" baseline="0" dirty="0">
              <a:ln>
                <a:noFill/>
              </a:ln>
              <a:solidFill>
                <a:srgbClr val="FFFF00"/>
              </a:solidFill>
              <a:effectLst/>
              <a:latin typeface="+mn-lt"/>
            </a:endParaRPr>
          </a:p>
          <a:p>
            <a:pPr marL="0" marR="0" lvl="0" indent="0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zh-CN" altLang="en-AU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外教课堂高频重复词语及句子</a:t>
            </a:r>
            <a:endParaRPr kumimoji="0" lang="zh-CN" altLang="en-AU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FA4EAD57-81A3-B62B-ABB6-9A46E61B94F2}"/>
              </a:ext>
            </a:extLst>
          </p:cNvPr>
          <p:cNvSpPr txBox="1"/>
          <p:nvPr/>
        </p:nvSpPr>
        <p:spPr>
          <a:xfrm>
            <a:off x="595808" y="1991914"/>
            <a:ext cx="8667462" cy="11534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sz="16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以下是</a:t>
            </a:r>
            <a:r>
              <a:rPr lang="en-AU" altLang="zh-CN" sz="1600" dirty="0" err="1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RealTeachers</a:t>
            </a:r>
            <a:r>
              <a:rPr lang="zh-CN" altLang="zh-CN" sz="16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外教课堂中经常重复出现的日常用语，灵活掌握这些句子，可以缩短学员对纯外教课堂的适应周期，大大提高</a:t>
            </a:r>
            <a:r>
              <a:rPr lang="zh-CN" altLang="en-US" sz="1600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学员</a:t>
            </a:r>
            <a:r>
              <a:rPr lang="zh-CN" altLang="zh-CN" sz="16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在外教课堂上的学习效率。</a:t>
            </a:r>
          </a:p>
          <a:p>
            <a:pPr>
              <a:lnSpc>
                <a:spcPct val="150000"/>
              </a:lnSpc>
            </a:pPr>
            <a:endParaRPr kumimoji="1" lang="zh-CN" altLang="en-US" sz="1600" dirty="0"/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CB1C800C-5CA1-339E-5D4F-29C5E591843D}"/>
              </a:ext>
            </a:extLst>
          </p:cNvPr>
          <p:cNvSpPr txBox="1"/>
          <p:nvPr/>
        </p:nvSpPr>
        <p:spPr>
          <a:xfrm>
            <a:off x="595808" y="3035483"/>
            <a:ext cx="10555262" cy="19719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en-US" altLang="zh-CN" b="1" dirty="0">
                <a:solidFill>
                  <a:srgbClr val="FFFF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2</a:t>
            </a:r>
            <a:r>
              <a:rPr lang="zh-CN" altLang="en-US" b="1" dirty="0">
                <a:solidFill>
                  <a:srgbClr val="FFFF00"/>
                </a:solidFill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、</a:t>
            </a:r>
            <a:r>
              <a:rPr lang="zh-CN" altLang="zh-CN" sz="1800" b="1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关于引导学习及跟读</a:t>
            </a:r>
            <a:r>
              <a:rPr lang="zh-CN" altLang="en-US" sz="1800" b="1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（</a:t>
            </a:r>
            <a:r>
              <a:rPr lang="en-US" altLang="zh-CN" sz="1800" b="1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 About guided learning and follow-up </a:t>
            </a:r>
            <a:r>
              <a:rPr lang="zh-CN" altLang="en-US" sz="1800" b="1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）</a:t>
            </a:r>
            <a:r>
              <a:rPr lang="zh-CN" altLang="zh-CN" sz="1800" b="1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：</a:t>
            </a:r>
            <a:endParaRPr lang="zh-CN" altLang="zh-CN" sz="1800" dirty="0">
              <a:solidFill>
                <a:srgbClr val="FFFF00"/>
              </a:solidFill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AU" altLang="zh-CN" sz="18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Can you read out that sentence? / Please read the sentence out.  </a:t>
            </a:r>
            <a:r>
              <a:rPr lang="zh-CN" altLang="zh-CN" sz="18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你能读出那句话吗 </a:t>
            </a:r>
            <a:r>
              <a:rPr lang="en-AU" altLang="zh-CN" sz="18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/ </a:t>
            </a:r>
            <a:r>
              <a:rPr lang="zh-CN" altLang="zh-CN" sz="18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请把句子读出来。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AU" altLang="zh-CN" sz="18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Repeat after me / Please repeat that. </a:t>
            </a:r>
            <a:r>
              <a:rPr lang="zh-CN" altLang="zh-CN" sz="18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请跟我读</a:t>
            </a:r>
            <a:r>
              <a:rPr lang="en-AU" altLang="zh-CN" sz="18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/</a:t>
            </a:r>
            <a:r>
              <a:rPr lang="zh-CN" altLang="zh-CN" sz="18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在我后面重复</a:t>
            </a:r>
            <a:r>
              <a:rPr lang="en-AU" altLang="zh-CN" sz="18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/</a:t>
            </a:r>
            <a:r>
              <a:rPr lang="zh-CN" altLang="zh-CN" sz="18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请重复一遍。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AU" altLang="zh-CN" sz="18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Please read out this sentence/ Can you read out that sentence? </a:t>
            </a:r>
            <a:r>
              <a:rPr lang="zh-CN" altLang="zh-CN" sz="18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请读出这句话</a:t>
            </a:r>
            <a:r>
              <a:rPr lang="en-AU" altLang="zh-CN" sz="18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/ </a:t>
            </a:r>
            <a:r>
              <a:rPr lang="zh-CN" altLang="zh-CN" sz="18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你能读出那句话吗。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AU" altLang="zh-CN" sz="18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Could you please say that again/ Could you please repeat yourself. </a:t>
            </a:r>
            <a:r>
              <a:rPr lang="zh-CN" altLang="zh-CN" sz="18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你能再说一遍吗？</a:t>
            </a:r>
            <a:r>
              <a:rPr lang="en-AU" altLang="zh-CN" sz="18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/ </a:t>
            </a:r>
            <a:r>
              <a:rPr lang="zh-CN" altLang="zh-CN" sz="18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请重复你自己。</a:t>
            </a:r>
          </a:p>
        </p:txBody>
      </p:sp>
    </p:spTree>
    <p:extLst>
      <p:ext uri="{BB962C8B-B14F-4D97-AF65-F5344CB8AC3E}">
        <p14:creationId xmlns:p14="http://schemas.microsoft.com/office/powerpoint/2010/main" val="16531459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椭圆 5">
            <a:extLst>
              <a:ext uri="{FF2B5EF4-FFF2-40B4-BE49-F238E27FC236}">
                <a16:creationId xmlns:a16="http://schemas.microsoft.com/office/drawing/2014/main" id="{E2763484-34DC-26EF-788A-98CF509037BF}"/>
              </a:ext>
            </a:extLst>
          </p:cNvPr>
          <p:cNvSpPr/>
          <p:nvPr/>
        </p:nvSpPr>
        <p:spPr>
          <a:xfrm>
            <a:off x="504723" y="865569"/>
            <a:ext cx="915538" cy="91553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22C2296D-FAE4-89F8-B615-0DB96CFB12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98744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pic>
        <p:nvPicPr>
          <p:cNvPr id="1025" name="Picture 1">
            <a:extLst>
              <a:ext uri="{FF2B5EF4-FFF2-40B4-BE49-F238E27FC236}">
                <a16:creationId xmlns:a16="http://schemas.microsoft.com/office/drawing/2014/main" id="{FC5AB54A-6138-39E2-DFE1-380F1F28FA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860" y="927344"/>
            <a:ext cx="727264" cy="8288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>
            <a:extLst>
              <a:ext uri="{FF2B5EF4-FFF2-40B4-BE49-F238E27FC236}">
                <a16:creationId xmlns:a16="http://schemas.microsoft.com/office/drawing/2014/main" id="{A2E2FDE3-9BBD-BCF7-EE3D-85C4064FFB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42060" y="858478"/>
            <a:ext cx="5085046" cy="9666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en-AU" altLang="zh-CN" sz="2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DengXian" panose="02010600030101010101" pitchFamily="2" charset="-122"/>
                <a:cs typeface="Times New Roman" panose="02020603050405020304" pitchFamily="18" charset="0"/>
              </a:rPr>
              <a:t>RealTeachers</a:t>
            </a:r>
            <a:r>
              <a:rPr kumimoji="0" lang="en-AU" altLang="zh-CN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DengXian" panose="02010600030101010101" pitchFamily="2" charset="-122"/>
                <a:cs typeface="Times New Roman" panose="02020603050405020304" pitchFamily="18" charset="0"/>
              </a:rPr>
              <a:t>-class </a:t>
            </a:r>
            <a:r>
              <a:rPr kumimoji="0" lang="en-AU" altLang="zh-CN" sz="2000" b="1" i="0" u="none" strike="noStrike" cap="none" normalizeH="0" baseline="0" dirty="0">
                <a:ln>
                  <a:noFill/>
                </a:ln>
                <a:solidFill>
                  <a:srgbClr val="FFFF00"/>
                </a:solidFill>
                <a:effectLst/>
                <a:latin typeface="+mn-lt"/>
                <a:ea typeface="DengXian" panose="02010600030101010101" pitchFamily="2" charset="-122"/>
                <a:cs typeface="Times New Roman" panose="02020603050405020304" pitchFamily="18" charset="0"/>
              </a:rPr>
              <a:t>Re-occurring Words</a:t>
            </a:r>
            <a:endParaRPr kumimoji="0" lang="en-AU" altLang="zh-CN" sz="2000" b="1" i="0" u="none" strike="noStrike" cap="none" normalizeH="0" baseline="0" dirty="0">
              <a:ln>
                <a:noFill/>
              </a:ln>
              <a:solidFill>
                <a:srgbClr val="FFFF00"/>
              </a:solidFill>
              <a:effectLst/>
              <a:latin typeface="+mn-lt"/>
            </a:endParaRPr>
          </a:p>
          <a:p>
            <a:pPr marL="0" marR="0" lvl="0" indent="0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zh-CN" altLang="en-AU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外教课堂高频重复词语及句子</a:t>
            </a:r>
            <a:endParaRPr kumimoji="0" lang="zh-CN" altLang="en-AU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FA4EAD57-81A3-B62B-ABB6-9A46E61B94F2}"/>
              </a:ext>
            </a:extLst>
          </p:cNvPr>
          <p:cNvSpPr txBox="1"/>
          <p:nvPr/>
        </p:nvSpPr>
        <p:spPr>
          <a:xfrm>
            <a:off x="595808" y="1991914"/>
            <a:ext cx="8667462" cy="11534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sz="16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以下是</a:t>
            </a:r>
            <a:r>
              <a:rPr lang="en-AU" altLang="zh-CN" sz="1600" dirty="0" err="1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RealTeachers</a:t>
            </a:r>
            <a:r>
              <a:rPr lang="zh-CN" altLang="zh-CN" sz="16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外教课堂中经常重复出现的日常用语，灵活掌握这些句子，可以缩短学员对纯外教课堂的适应周期，大大提高</a:t>
            </a:r>
            <a:r>
              <a:rPr lang="zh-CN" altLang="en-US" sz="1600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学员</a:t>
            </a:r>
            <a:r>
              <a:rPr lang="zh-CN" altLang="zh-CN" sz="16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在外教课堂上的学习效率。</a:t>
            </a:r>
          </a:p>
          <a:p>
            <a:pPr>
              <a:lnSpc>
                <a:spcPct val="150000"/>
              </a:lnSpc>
            </a:pPr>
            <a:endParaRPr kumimoji="1" lang="zh-CN" altLang="en-US" sz="1600" dirty="0"/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CB1C800C-5CA1-339E-5D4F-29C5E591843D}"/>
              </a:ext>
            </a:extLst>
          </p:cNvPr>
          <p:cNvSpPr txBox="1"/>
          <p:nvPr/>
        </p:nvSpPr>
        <p:spPr>
          <a:xfrm>
            <a:off x="595808" y="3035483"/>
            <a:ext cx="9147569" cy="19719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en-US" altLang="zh-CN" sz="1800" b="1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3</a:t>
            </a:r>
            <a:r>
              <a:rPr lang="zh-CN" altLang="en-US" sz="1800" b="1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、</a:t>
            </a:r>
            <a:r>
              <a:rPr lang="zh-CN" altLang="zh-CN" sz="1800" b="1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关于夸奖与鼓励</a:t>
            </a:r>
            <a:r>
              <a:rPr lang="zh-CN" altLang="en-US" sz="1800" b="1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（</a:t>
            </a:r>
            <a:r>
              <a:rPr lang="en-AU" altLang="zh-CN" sz="1800" b="1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 About praise and encouragement </a:t>
            </a:r>
            <a:r>
              <a:rPr lang="zh-CN" altLang="en-US" sz="1800" b="1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）</a:t>
            </a:r>
            <a:r>
              <a:rPr lang="zh-CN" altLang="zh-CN" sz="1800" b="1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：</a:t>
            </a:r>
            <a:endParaRPr lang="zh-CN" altLang="zh-CN" sz="1800" dirty="0">
              <a:solidFill>
                <a:srgbClr val="FFFF00"/>
              </a:solidFill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AU" altLang="zh-CN" sz="18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That is correct. </a:t>
            </a:r>
            <a:r>
              <a:rPr lang="zh-CN" altLang="zh-CN" sz="18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那是正确的 。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AU" altLang="zh-CN" sz="18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This is a great improvement! </a:t>
            </a:r>
            <a:r>
              <a:rPr lang="zh-CN" altLang="zh-CN" sz="18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这是一个很大的进步。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AU" altLang="zh-CN" sz="18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Your English is very good. </a:t>
            </a:r>
            <a:r>
              <a:rPr lang="zh-CN" altLang="zh-CN" sz="18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你的英语很好。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AU" altLang="zh-CN" sz="18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Good job </a:t>
            </a:r>
            <a:r>
              <a:rPr lang="en-US" altLang="zh-CN" sz="18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/ Great work/ </a:t>
            </a:r>
            <a:r>
              <a:rPr lang="en-AU" altLang="zh-CN" sz="18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Very nice work</a:t>
            </a:r>
            <a:r>
              <a:rPr lang="en-US" altLang="zh-CN" sz="18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! / </a:t>
            </a:r>
            <a:r>
              <a:rPr lang="en-AU" altLang="zh-CN" sz="18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Excellent/ Fantastic/ Well done </a:t>
            </a:r>
            <a:r>
              <a:rPr lang="zh-CN" altLang="zh-CN" sz="18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做得好</a:t>
            </a:r>
            <a:r>
              <a:rPr lang="en-AU" altLang="zh-CN" sz="18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/</a:t>
            </a:r>
            <a:r>
              <a:rPr lang="zh-CN" altLang="zh-CN" sz="18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非常棒！ </a:t>
            </a:r>
          </a:p>
        </p:txBody>
      </p:sp>
    </p:spTree>
    <p:extLst>
      <p:ext uri="{BB962C8B-B14F-4D97-AF65-F5344CB8AC3E}">
        <p14:creationId xmlns:p14="http://schemas.microsoft.com/office/powerpoint/2010/main" val="42844662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椭圆 5">
            <a:extLst>
              <a:ext uri="{FF2B5EF4-FFF2-40B4-BE49-F238E27FC236}">
                <a16:creationId xmlns:a16="http://schemas.microsoft.com/office/drawing/2014/main" id="{E2763484-34DC-26EF-788A-98CF509037BF}"/>
              </a:ext>
            </a:extLst>
          </p:cNvPr>
          <p:cNvSpPr/>
          <p:nvPr/>
        </p:nvSpPr>
        <p:spPr>
          <a:xfrm>
            <a:off x="504723" y="865569"/>
            <a:ext cx="915538" cy="91553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22C2296D-FAE4-89F8-B615-0DB96CFB12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98744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pic>
        <p:nvPicPr>
          <p:cNvPr id="1025" name="Picture 1">
            <a:extLst>
              <a:ext uri="{FF2B5EF4-FFF2-40B4-BE49-F238E27FC236}">
                <a16:creationId xmlns:a16="http://schemas.microsoft.com/office/drawing/2014/main" id="{FC5AB54A-6138-39E2-DFE1-380F1F28FA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860" y="927344"/>
            <a:ext cx="727264" cy="8288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>
            <a:extLst>
              <a:ext uri="{FF2B5EF4-FFF2-40B4-BE49-F238E27FC236}">
                <a16:creationId xmlns:a16="http://schemas.microsoft.com/office/drawing/2014/main" id="{A2E2FDE3-9BBD-BCF7-EE3D-85C4064FFB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42060" y="858478"/>
            <a:ext cx="5085046" cy="9666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en-AU" altLang="zh-CN" sz="2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DengXian" panose="02010600030101010101" pitchFamily="2" charset="-122"/>
                <a:cs typeface="Times New Roman" panose="02020603050405020304" pitchFamily="18" charset="0"/>
              </a:rPr>
              <a:t>RealTeachers</a:t>
            </a:r>
            <a:r>
              <a:rPr kumimoji="0" lang="en-AU" altLang="zh-CN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DengXian" panose="02010600030101010101" pitchFamily="2" charset="-122"/>
                <a:cs typeface="Times New Roman" panose="02020603050405020304" pitchFamily="18" charset="0"/>
              </a:rPr>
              <a:t>-class </a:t>
            </a:r>
            <a:r>
              <a:rPr kumimoji="0" lang="en-AU" altLang="zh-CN" sz="2000" b="1" i="0" u="none" strike="noStrike" cap="none" normalizeH="0" baseline="0" dirty="0">
                <a:ln>
                  <a:noFill/>
                </a:ln>
                <a:solidFill>
                  <a:srgbClr val="FFFF00"/>
                </a:solidFill>
                <a:effectLst/>
                <a:latin typeface="+mn-lt"/>
                <a:ea typeface="DengXian" panose="02010600030101010101" pitchFamily="2" charset="-122"/>
                <a:cs typeface="Times New Roman" panose="02020603050405020304" pitchFamily="18" charset="0"/>
              </a:rPr>
              <a:t>Re-occurring Words</a:t>
            </a:r>
            <a:endParaRPr kumimoji="0" lang="en-AU" altLang="zh-CN" sz="2000" b="1" i="0" u="none" strike="noStrike" cap="none" normalizeH="0" baseline="0" dirty="0">
              <a:ln>
                <a:noFill/>
              </a:ln>
              <a:solidFill>
                <a:srgbClr val="FFFF00"/>
              </a:solidFill>
              <a:effectLst/>
              <a:latin typeface="+mn-lt"/>
            </a:endParaRPr>
          </a:p>
          <a:p>
            <a:pPr marL="0" marR="0" lvl="0" indent="0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zh-CN" altLang="en-AU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外教课堂高频重复词语及句子</a:t>
            </a:r>
            <a:endParaRPr kumimoji="0" lang="zh-CN" altLang="en-AU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FA4EAD57-81A3-B62B-ABB6-9A46E61B94F2}"/>
              </a:ext>
            </a:extLst>
          </p:cNvPr>
          <p:cNvSpPr txBox="1"/>
          <p:nvPr/>
        </p:nvSpPr>
        <p:spPr>
          <a:xfrm>
            <a:off x="595808" y="1991914"/>
            <a:ext cx="8667462" cy="11534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sz="16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以下是</a:t>
            </a:r>
            <a:r>
              <a:rPr lang="en-AU" altLang="zh-CN" sz="1600" dirty="0" err="1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RealTeachers</a:t>
            </a:r>
            <a:r>
              <a:rPr lang="zh-CN" altLang="zh-CN" sz="16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外教课堂中经常重复出现的日常用语，灵活掌握这些句子，可以缩短学员对纯外教课堂的适应周期，大大提高</a:t>
            </a:r>
            <a:r>
              <a:rPr lang="zh-CN" altLang="en-US" sz="1600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学员</a:t>
            </a:r>
            <a:r>
              <a:rPr lang="zh-CN" altLang="zh-CN" sz="16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在外教课堂上的学习效率。</a:t>
            </a:r>
          </a:p>
          <a:p>
            <a:pPr>
              <a:lnSpc>
                <a:spcPct val="150000"/>
              </a:lnSpc>
            </a:pPr>
            <a:endParaRPr kumimoji="1" lang="zh-CN" altLang="en-US" sz="1600" dirty="0"/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CB1C800C-5CA1-339E-5D4F-29C5E591843D}"/>
              </a:ext>
            </a:extLst>
          </p:cNvPr>
          <p:cNvSpPr txBox="1"/>
          <p:nvPr/>
        </p:nvSpPr>
        <p:spPr>
          <a:xfrm>
            <a:off x="595808" y="3035483"/>
            <a:ext cx="8680197" cy="23709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en-US" altLang="zh-CN" sz="1800" b="1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4</a:t>
            </a:r>
            <a:r>
              <a:rPr lang="zh-CN" altLang="en-US" sz="1800" b="1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、</a:t>
            </a:r>
            <a:r>
              <a:rPr lang="zh-CN" altLang="zh-CN" sz="1800" b="1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关于课堂指令</a:t>
            </a:r>
            <a:r>
              <a:rPr lang="zh-CN" altLang="en-US" sz="1800" b="1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（</a:t>
            </a:r>
            <a:r>
              <a:rPr lang="en-AU" altLang="zh-CN" sz="1800" b="1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 About classroom instruction </a:t>
            </a:r>
            <a:r>
              <a:rPr lang="zh-CN" altLang="en-US" sz="1800" b="1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）</a:t>
            </a:r>
            <a:r>
              <a:rPr lang="zh-CN" altLang="zh-CN" sz="1800" b="1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：</a:t>
            </a:r>
            <a:endParaRPr lang="zh-CN" altLang="zh-CN" sz="1800" dirty="0">
              <a:solidFill>
                <a:srgbClr val="FFFF00"/>
              </a:solidFill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altLang="zh-CN" sz="18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Write it in your notebook. </a:t>
            </a:r>
            <a:r>
              <a:rPr lang="zh-CN" altLang="zh-CN" sz="18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写在你的笔记本上。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AU" altLang="zh-CN" sz="18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Use the word in a sentence. </a:t>
            </a:r>
            <a:r>
              <a:rPr lang="zh-CN" altLang="zh-CN" sz="18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请用这个词造一个句子。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altLang="zh-CN" sz="18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Please</a:t>
            </a:r>
            <a:r>
              <a:rPr lang="en-AU" altLang="zh-CN" sz="18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 pay attention / Listen carefully. </a:t>
            </a:r>
            <a:r>
              <a:rPr lang="zh-CN" altLang="zh-CN" sz="18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请注意听讲。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AU" altLang="zh-CN" sz="18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Let’s Recap. </a:t>
            </a:r>
            <a:r>
              <a:rPr lang="zh-CN" altLang="zh-CN" sz="18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让我们回顾一下刚才讲的内容。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AU" altLang="zh-CN" sz="18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Can you circle that for me? / Please make a circle of that. </a:t>
            </a:r>
            <a:r>
              <a:rPr lang="zh-CN" altLang="zh-CN" sz="18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请把那个（答案）圈起来。</a:t>
            </a:r>
          </a:p>
        </p:txBody>
      </p:sp>
    </p:spTree>
    <p:extLst>
      <p:ext uri="{BB962C8B-B14F-4D97-AF65-F5344CB8AC3E}">
        <p14:creationId xmlns:p14="http://schemas.microsoft.com/office/powerpoint/2010/main" val="19009574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椭圆 5">
            <a:extLst>
              <a:ext uri="{FF2B5EF4-FFF2-40B4-BE49-F238E27FC236}">
                <a16:creationId xmlns:a16="http://schemas.microsoft.com/office/drawing/2014/main" id="{E2763484-34DC-26EF-788A-98CF509037BF}"/>
              </a:ext>
            </a:extLst>
          </p:cNvPr>
          <p:cNvSpPr/>
          <p:nvPr/>
        </p:nvSpPr>
        <p:spPr>
          <a:xfrm>
            <a:off x="504723" y="865569"/>
            <a:ext cx="915538" cy="91553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22C2296D-FAE4-89F8-B615-0DB96CFB12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98744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pic>
        <p:nvPicPr>
          <p:cNvPr id="1025" name="Picture 1">
            <a:extLst>
              <a:ext uri="{FF2B5EF4-FFF2-40B4-BE49-F238E27FC236}">
                <a16:creationId xmlns:a16="http://schemas.microsoft.com/office/drawing/2014/main" id="{FC5AB54A-6138-39E2-DFE1-380F1F28FA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860" y="927344"/>
            <a:ext cx="727264" cy="8288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>
            <a:extLst>
              <a:ext uri="{FF2B5EF4-FFF2-40B4-BE49-F238E27FC236}">
                <a16:creationId xmlns:a16="http://schemas.microsoft.com/office/drawing/2014/main" id="{A2E2FDE3-9BBD-BCF7-EE3D-85C4064FFB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42060" y="858478"/>
            <a:ext cx="5085046" cy="9666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en-AU" altLang="zh-CN" sz="2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DengXian" panose="02010600030101010101" pitchFamily="2" charset="-122"/>
                <a:cs typeface="Times New Roman" panose="02020603050405020304" pitchFamily="18" charset="0"/>
              </a:rPr>
              <a:t>RealTeachers</a:t>
            </a:r>
            <a:r>
              <a:rPr kumimoji="0" lang="en-AU" altLang="zh-CN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DengXian" panose="02010600030101010101" pitchFamily="2" charset="-122"/>
                <a:cs typeface="Times New Roman" panose="02020603050405020304" pitchFamily="18" charset="0"/>
              </a:rPr>
              <a:t>-class </a:t>
            </a:r>
            <a:r>
              <a:rPr kumimoji="0" lang="en-AU" altLang="zh-CN" sz="2000" b="1" i="0" u="none" strike="noStrike" cap="none" normalizeH="0" baseline="0" dirty="0">
                <a:ln>
                  <a:noFill/>
                </a:ln>
                <a:solidFill>
                  <a:srgbClr val="FFFF00"/>
                </a:solidFill>
                <a:effectLst/>
                <a:latin typeface="+mn-lt"/>
                <a:ea typeface="DengXian" panose="02010600030101010101" pitchFamily="2" charset="-122"/>
                <a:cs typeface="Times New Roman" panose="02020603050405020304" pitchFamily="18" charset="0"/>
              </a:rPr>
              <a:t>Re-occurring Words</a:t>
            </a:r>
            <a:endParaRPr kumimoji="0" lang="en-AU" altLang="zh-CN" sz="2000" b="1" i="0" u="none" strike="noStrike" cap="none" normalizeH="0" baseline="0" dirty="0">
              <a:ln>
                <a:noFill/>
              </a:ln>
              <a:solidFill>
                <a:srgbClr val="FFFF00"/>
              </a:solidFill>
              <a:effectLst/>
              <a:latin typeface="+mn-lt"/>
            </a:endParaRPr>
          </a:p>
          <a:p>
            <a:pPr marL="0" marR="0" lvl="0" indent="0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zh-CN" altLang="en-AU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外教课堂高频重复词语及句子</a:t>
            </a:r>
            <a:endParaRPr kumimoji="0" lang="zh-CN" altLang="en-AU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FA4EAD57-81A3-B62B-ABB6-9A46E61B94F2}"/>
              </a:ext>
            </a:extLst>
          </p:cNvPr>
          <p:cNvSpPr txBox="1"/>
          <p:nvPr/>
        </p:nvSpPr>
        <p:spPr>
          <a:xfrm>
            <a:off x="595808" y="1991914"/>
            <a:ext cx="8667462" cy="11534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sz="16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以下是</a:t>
            </a:r>
            <a:r>
              <a:rPr lang="en-AU" altLang="zh-CN" sz="1600" dirty="0" err="1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RealTeachers</a:t>
            </a:r>
            <a:r>
              <a:rPr lang="zh-CN" altLang="zh-CN" sz="16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外教课堂中经常重复出现的日常用语，灵活掌握这些句子，可以缩短学员对纯外教课堂的适应周期，大大提高</a:t>
            </a:r>
            <a:r>
              <a:rPr lang="zh-CN" altLang="en-US" sz="1600" dirty="0"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学员</a:t>
            </a:r>
            <a:r>
              <a:rPr lang="zh-CN" altLang="zh-CN" sz="16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在外教课堂上的学习效率。</a:t>
            </a:r>
          </a:p>
          <a:p>
            <a:pPr>
              <a:lnSpc>
                <a:spcPct val="150000"/>
              </a:lnSpc>
            </a:pPr>
            <a:endParaRPr kumimoji="1" lang="zh-CN" altLang="en-US" sz="1600" dirty="0"/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CB1C800C-5CA1-339E-5D4F-29C5E591843D}"/>
              </a:ext>
            </a:extLst>
          </p:cNvPr>
          <p:cNvSpPr txBox="1"/>
          <p:nvPr/>
        </p:nvSpPr>
        <p:spPr>
          <a:xfrm>
            <a:off x="595808" y="3035483"/>
            <a:ext cx="8680197" cy="23709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en-US" altLang="zh-CN" sz="1800" b="1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4</a:t>
            </a:r>
            <a:r>
              <a:rPr lang="zh-CN" altLang="en-US" sz="1800" b="1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、</a:t>
            </a:r>
            <a:r>
              <a:rPr lang="zh-CN" altLang="zh-CN" sz="1800" b="1" dirty="0">
                <a:solidFill>
                  <a:srgbClr val="FFFF00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关于课堂指令：</a:t>
            </a:r>
            <a:endParaRPr lang="zh-CN" altLang="zh-CN" sz="1800" dirty="0">
              <a:solidFill>
                <a:srgbClr val="FFFF00"/>
              </a:solidFill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altLang="zh-CN" sz="18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Write it in your notebook. </a:t>
            </a:r>
            <a:r>
              <a:rPr lang="zh-CN" altLang="zh-CN" sz="18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写在你的笔记本上。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AU" altLang="zh-CN" sz="18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Use the word in a sentence. </a:t>
            </a:r>
            <a:r>
              <a:rPr lang="zh-CN" altLang="zh-CN" sz="18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请用这个词造一个句子。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altLang="zh-CN" sz="18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Please</a:t>
            </a:r>
            <a:r>
              <a:rPr lang="en-AU" altLang="zh-CN" sz="18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 pay attention / Listen carefully. </a:t>
            </a:r>
            <a:r>
              <a:rPr lang="zh-CN" altLang="zh-CN" sz="18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请注意听讲。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AU" altLang="zh-CN" sz="18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Let’s Recap. </a:t>
            </a:r>
            <a:r>
              <a:rPr lang="zh-CN" altLang="zh-CN" sz="18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让我们回顾一下刚才讲的内容。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AU" altLang="zh-CN" sz="18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Can you circle that for me? / Please make a circle of that. </a:t>
            </a:r>
            <a:r>
              <a:rPr lang="zh-CN" altLang="zh-CN" sz="18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请把那个（答案）圈起来。</a:t>
            </a:r>
          </a:p>
        </p:txBody>
      </p:sp>
    </p:spTree>
    <p:extLst>
      <p:ext uri="{BB962C8B-B14F-4D97-AF65-F5344CB8AC3E}">
        <p14:creationId xmlns:p14="http://schemas.microsoft.com/office/powerpoint/2010/main" val="23672584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D09DA4-521E-71D2-1727-B04A13D0E8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023" y="1791872"/>
            <a:ext cx="10775852" cy="2969200"/>
          </a:xfrm>
        </p:spPr>
        <p:txBody>
          <a:bodyPr>
            <a:normAutofit/>
          </a:bodyPr>
          <a:lstStyle/>
          <a:p>
            <a:pPr algn="ctr"/>
            <a:r>
              <a:rPr lang="en-US" sz="13800" dirty="0">
                <a:latin typeface="Century Gothic" panose="020B0502020202020204" pitchFamily="34" charset="0"/>
              </a:rPr>
              <a:t>Homework</a:t>
            </a:r>
            <a:endParaRPr lang="en-ZA" sz="138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92487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D09DA4-521E-71D2-1727-B04A13D0E8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3243" y="1330478"/>
            <a:ext cx="10775852" cy="2969200"/>
          </a:xfrm>
        </p:spPr>
        <p:txBody>
          <a:bodyPr>
            <a:normAutofit/>
          </a:bodyPr>
          <a:lstStyle/>
          <a:p>
            <a:pPr algn="ctr"/>
            <a:r>
              <a:rPr lang="en-US" sz="6600" dirty="0">
                <a:latin typeface="Century Gothic" panose="020B0502020202020204" pitchFamily="34" charset="0"/>
              </a:rPr>
              <a:t>Blank page</a:t>
            </a:r>
            <a:br>
              <a:rPr lang="en-US" sz="5400" dirty="0">
                <a:latin typeface="Century Gothic" panose="020B0502020202020204" pitchFamily="34" charset="0"/>
              </a:rPr>
            </a:br>
            <a:r>
              <a:rPr lang="en-US" sz="2800" dirty="0">
                <a:latin typeface="Century Gothic" panose="020B0502020202020204" pitchFamily="34" charset="0"/>
              </a:rPr>
              <a:t>- </a:t>
            </a:r>
            <a:r>
              <a:rPr lang="en-US" sz="1800" dirty="0">
                <a:latin typeface="Century Gothic" panose="020B0502020202020204" pitchFamily="34" charset="0"/>
              </a:rPr>
              <a:t>For Teachers to assign their homework</a:t>
            </a:r>
            <a:endParaRPr lang="en-ZA" sz="5400" dirty="0">
              <a:latin typeface="Century Gothic" panose="020B0502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F9BB159-DAAD-AF79-EB1F-517E23BBAA45}"/>
              </a:ext>
            </a:extLst>
          </p:cNvPr>
          <p:cNvSpPr txBox="1"/>
          <p:nvPr/>
        </p:nvSpPr>
        <p:spPr>
          <a:xfrm>
            <a:off x="7788230" y="5288756"/>
            <a:ext cx="3799438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2">
                    <a:lumMod val="40000"/>
                    <a:lumOff val="60000"/>
                  </a:schemeClr>
                </a:solidFill>
              </a:rPr>
              <a:t>Four suggested assignments for teachers:</a:t>
            </a:r>
            <a:endParaRPr lang="en-AU" sz="1400" dirty="0">
              <a:solidFill>
                <a:schemeClr val="bg2">
                  <a:lumMod val="40000"/>
                  <a:lumOff val="60000"/>
                </a:schemeClr>
              </a:solidFill>
            </a:endParaRPr>
          </a:p>
          <a:p>
            <a:endParaRPr lang="en-AU" sz="1400" dirty="0">
              <a:solidFill>
                <a:schemeClr val="bg2">
                  <a:lumMod val="40000"/>
                  <a:lumOff val="60000"/>
                </a:schemeClr>
              </a:solidFill>
            </a:endParaRPr>
          </a:p>
          <a:p>
            <a:r>
              <a:rPr lang="en-AU" sz="1400" dirty="0">
                <a:solidFill>
                  <a:schemeClr val="bg2">
                    <a:lumMod val="40000"/>
                    <a:lumOff val="60000"/>
                  </a:schemeClr>
                </a:solidFill>
              </a:rPr>
              <a:t>1. </a:t>
            </a:r>
            <a:r>
              <a:rPr lang="en-US" altLang="zh-CN" sz="1400" dirty="0">
                <a:solidFill>
                  <a:schemeClr val="bg2">
                    <a:lumMod val="40000"/>
                    <a:lumOff val="60000"/>
                  </a:schemeClr>
                </a:solidFill>
              </a:rPr>
              <a:t>Vocabulary</a:t>
            </a:r>
            <a:r>
              <a:rPr lang="zh-CN" altLang="en-US" sz="1400" dirty="0">
                <a:solidFill>
                  <a:schemeClr val="bg2">
                    <a:lumMod val="40000"/>
                    <a:lumOff val="60000"/>
                  </a:schemeClr>
                </a:solidFill>
              </a:rPr>
              <a:t>：</a:t>
            </a:r>
            <a:endParaRPr lang="en-AU" altLang="zh-CN" sz="1400" dirty="0">
              <a:solidFill>
                <a:schemeClr val="bg2">
                  <a:lumMod val="40000"/>
                  <a:lumOff val="60000"/>
                </a:schemeClr>
              </a:solidFill>
            </a:endParaRPr>
          </a:p>
          <a:p>
            <a:r>
              <a:rPr lang="en-AU" sz="1400" dirty="0">
                <a:solidFill>
                  <a:schemeClr val="bg2">
                    <a:lumMod val="40000"/>
                    <a:lumOff val="60000"/>
                  </a:schemeClr>
                </a:solidFill>
              </a:rPr>
              <a:t>2. </a:t>
            </a:r>
            <a:r>
              <a:rPr lang="en-US" altLang="zh-CN" sz="1400" dirty="0">
                <a:solidFill>
                  <a:schemeClr val="bg2">
                    <a:lumMod val="40000"/>
                    <a:lumOff val="60000"/>
                  </a:schemeClr>
                </a:solidFill>
              </a:rPr>
              <a:t>Reciting</a:t>
            </a:r>
            <a:r>
              <a:rPr lang="zh-CN" altLang="en-US" sz="1400" dirty="0">
                <a:solidFill>
                  <a:schemeClr val="bg2">
                    <a:lumMod val="40000"/>
                    <a:lumOff val="60000"/>
                  </a:schemeClr>
                </a:solidFill>
              </a:rPr>
              <a:t>：</a:t>
            </a:r>
            <a:endParaRPr lang="en-AU" altLang="zh-CN" sz="1400" dirty="0">
              <a:solidFill>
                <a:schemeClr val="bg2">
                  <a:lumMod val="40000"/>
                  <a:lumOff val="60000"/>
                </a:schemeClr>
              </a:solidFill>
            </a:endParaRPr>
          </a:p>
          <a:p>
            <a:r>
              <a:rPr lang="en-AU" sz="1400" dirty="0">
                <a:solidFill>
                  <a:schemeClr val="bg2">
                    <a:lumMod val="40000"/>
                    <a:lumOff val="60000"/>
                  </a:schemeClr>
                </a:solidFill>
              </a:rPr>
              <a:t>3. </a:t>
            </a:r>
            <a:r>
              <a:rPr lang="en-US" altLang="zh-CN" sz="1400" dirty="0">
                <a:solidFill>
                  <a:schemeClr val="bg2">
                    <a:lumMod val="40000"/>
                    <a:lumOff val="60000"/>
                  </a:schemeClr>
                </a:solidFill>
              </a:rPr>
              <a:t>Recording </a:t>
            </a:r>
            <a:r>
              <a:rPr lang="en-AU" altLang="zh-CN" sz="1400" dirty="0">
                <a:solidFill>
                  <a:schemeClr val="bg2">
                    <a:lumMod val="40000"/>
                    <a:lumOff val="60000"/>
                  </a:schemeClr>
                </a:solidFill>
              </a:rPr>
              <a:t>your</a:t>
            </a:r>
            <a:r>
              <a:rPr lang="zh-CN" altLang="en-US" sz="1400" dirty="0">
                <a:solidFill>
                  <a:schemeClr val="bg2">
                    <a:lumMod val="40000"/>
                    <a:lumOff val="60000"/>
                  </a:schemeClr>
                </a:solidFill>
              </a:rPr>
              <a:t> </a:t>
            </a:r>
            <a:r>
              <a:rPr lang="en-AU" altLang="zh-CN" sz="1400" dirty="0">
                <a:solidFill>
                  <a:schemeClr val="bg2">
                    <a:lumMod val="40000"/>
                    <a:lumOff val="60000"/>
                  </a:schemeClr>
                </a:solidFill>
              </a:rPr>
              <a:t>Voice:</a:t>
            </a:r>
          </a:p>
          <a:p>
            <a:r>
              <a:rPr lang="en-AU" sz="1400" dirty="0">
                <a:solidFill>
                  <a:schemeClr val="bg2">
                    <a:lumMod val="40000"/>
                    <a:lumOff val="60000"/>
                  </a:schemeClr>
                </a:solidFill>
              </a:rPr>
              <a:t>4. Writing:</a:t>
            </a:r>
          </a:p>
        </p:txBody>
      </p:sp>
    </p:spTree>
    <p:extLst>
      <p:ext uri="{BB962C8B-B14F-4D97-AF65-F5344CB8AC3E}">
        <p14:creationId xmlns:p14="http://schemas.microsoft.com/office/powerpoint/2010/main" val="101771963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2699</TotalTime>
  <Words>864</Words>
  <Application>Microsoft Macintosh PowerPoint</Application>
  <PresentationFormat>宽屏</PresentationFormat>
  <Paragraphs>60</Paragraphs>
  <Slides>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4" baseType="lpstr">
      <vt:lpstr>Arial</vt:lpstr>
      <vt:lpstr>Calibri</vt:lpstr>
      <vt:lpstr>Century Gothic</vt:lpstr>
      <vt:lpstr>Wingdings</vt:lpstr>
      <vt:lpstr>Wingdings 3</vt:lpstr>
      <vt:lpstr>Ion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Homework</vt:lpstr>
      <vt:lpstr>Blank page - For Teachers to assign their homework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Hello Shirley!</dc:title>
  <dc:creator>Carin Smit</dc:creator>
  <cp:lastModifiedBy>RealTeachers</cp:lastModifiedBy>
  <cp:revision>44</cp:revision>
  <dcterms:created xsi:type="dcterms:W3CDTF">2023-10-31T08:07:20Z</dcterms:created>
  <dcterms:modified xsi:type="dcterms:W3CDTF">2024-04-24T04:24:22Z</dcterms:modified>
</cp:coreProperties>
</file>